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305" r:id="rId3"/>
    <p:sldId id="306" r:id="rId4"/>
    <p:sldId id="307" r:id="rId5"/>
    <p:sldId id="308" r:id="rId6"/>
    <p:sldId id="325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89" autoAdjust="0"/>
    <p:restoredTop sz="94660"/>
  </p:normalViewPr>
  <p:slideViewPr>
    <p:cSldViewPr snapToGrid="0">
      <p:cViewPr varScale="1">
        <p:scale>
          <a:sx n="87" d="100"/>
          <a:sy n="87" d="100"/>
        </p:scale>
        <p:origin x="44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7A69D-9FCE-4A6F-B867-5530CBD4EA21}" type="datetimeFigureOut">
              <a:rPr lang="en-SG" smtClean="0"/>
              <a:t>17/5/2017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6AAA9-32C6-45B7-A73C-5A9B9B858C7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031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4344-9C76-4F45-99A8-D61915B124C3}" type="datetime1">
              <a:rPr lang="en-SG" smtClean="0"/>
              <a:t>17/5/2017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3547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28D4-E18F-425F-898C-0C89F3B30962}" type="datetime1">
              <a:rPr lang="en-SG" smtClean="0"/>
              <a:t>17/5/2017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789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3DE-AC2E-474E-9C48-FA55BBB72386}" type="datetime1">
              <a:rPr lang="en-SG" smtClean="0"/>
              <a:t>17/5/2017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741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8F01-D7B3-4E11-BF9E-499DDCA45371}" type="datetime1">
              <a:rPr lang="en-SG" smtClean="0"/>
              <a:t>17/5/2017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218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973C-A542-4AC7-AA34-E54DA463D62E}" type="datetime1">
              <a:rPr lang="en-SG" smtClean="0"/>
              <a:t>17/5/2017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653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E717-249B-4218-BEBF-1866AB4E5495}" type="datetime1">
              <a:rPr lang="en-SG" smtClean="0"/>
              <a:t>17/5/2017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216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242E-BD9C-43E9-8164-0DCD41E44CE1}" type="datetime1">
              <a:rPr lang="en-SG" smtClean="0"/>
              <a:t>17/5/2017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128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2E1B0-A67B-4AF2-85F3-663C1081A735}" type="datetime1">
              <a:rPr lang="en-SG" smtClean="0"/>
              <a:t>17/5/2017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955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96D8-3718-4D78-B5EF-231DAD027036}" type="datetime1">
              <a:rPr lang="en-SG" smtClean="0"/>
              <a:t>17/5/2017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A23F-60A8-46B9-A42E-5F3DDAA49A58}" type="datetime1">
              <a:rPr lang="en-SG" smtClean="0"/>
              <a:t>17/5/2017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9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8DC5E-3418-4615-BC9B-010FE4998FA3}" type="datetime1">
              <a:rPr lang="en-SG" smtClean="0"/>
              <a:t>17/5/2017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883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A7BC0-8930-4508-9FAC-59BA39918572}" type="datetime1">
              <a:rPr lang="en-SG" smtClean="0"/>
              <a:t>17/5/2017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DC627-92ED-4797-BC05-7A4F006D1DB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71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pcb-name-card-sp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.eet.com/media/1121454/c0924post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semicon.panasonic.co.jp/en/tool/nfcdesignnaviga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hyperlink" Target="http://www.st.com/st-web-ui/static/active/jp/resource/technical/document/application_note/CD00221490.pdf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s://github.com/yeokm1/pcb-bme280-breakout" TargetMode="Externa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pcb-name-card-sp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://willfj.com/pcb-business-card/" TargetMode="External"/><Relationship Id="rId7" Type="http://schemas.openxmlformats.org/officeDocument/2006/relationships/hyperlink" Target="http://www.limpkin.fr/index.php?post/2014/06/16/My-business-card-v2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://eleccelerator.com/usb-business-card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://makezine.com/2012/08/22/pcb-business-card-2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430" y="73153"/>
            <a:ext cx="9645770" cy="892454"/>
          </a:xfrm>
        </p:spPr>
        <p:txBody>
          <a:bodyPr>
            <a:noAutofit/>
          </a:bodyPr>
          <a:lstStyle/>
          <a:p>
            <a:pPr algn="l"/>
            <a:r>
              <a:rPr lang="en-SG" sz="4800" dirty="0"/>
              <a:t>PCB Business Card (SP) 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43543" y="5865266"/>
            <a:ext cx="3361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SP Digital Tech Talk (18 May 2017)</a:t>
            </a:r>
          </a:p>
          <a:p>
            <a:r>
              <a:rPr lang="en-SG" dirty="0" err="1"/>
              <a:t>Hackware</a:t>
            </a:r>
            <a:r>
              <a:rPr lang="en-SG" dirty="0"/>
              <a:t> v1.5 (24 Feb 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98563" y="5865265"/>
            <a:ext cx="45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</a:t>
            </a:r>
            <a:r>
              <a:rPr lang="en-SG" dirty="0"/>
              <a:t>)</a:t>
            </a:r>
          </a:p>
          <a:p>
            <a:pPr algn="r"/>
            <a:r>
              <a:rPr lang="en-SG" dirty="0">
                <a:hlinkClick r:id="rId3"/>
              </a:rPr>
              <a:t>https://github.com/yeokm1/pcb-name-card-sp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14DB-F3E5-8D4A-A848-656B5DE78AA5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3" y="965607"/>
            <a:ext cx="10946510" cy="481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8" y="123586"/>
            <a:ext cx="10515600" cy="1325563"/>
          </a:xfrm>
        </p:spPr>
        <p:txBody>
          <a:bodyPr/>
          <a:lstStyle/>
          <a:p>
            <a:r>
              <a:rPr lang="en-SG" dirty="0"/>
              <a:t>UV LED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10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22" y="1388480"/>
            <a:ext cx="6618611" cy="49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94" y="105430"/>
            <a:ext cx="7886700" cy="618272"/>
          </a:xfrm>
        </p:spPr>
        <p:txBody>
          <a:bodyPr>
            <a:normAutofit fontScale="90000"/>
          </a:bodyPr>
          <a:lstStyle/>
          <a:p>
            <a:r>
              <a:rPr lang="en-SG" dirty="0"/>
              <a:t>Switches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418" y="4544910"/>
            <a:ext cx="7886700" cy="1811440"/>
          </a:xfrm>
        </p:spPr>
        <p:txBody>
          <a:bodyPr>
            <a:normAutofit/>
          </a:bodyPr>
          <a:lstStyle/>
          <a:p>
            <a:r>
              <a:rPr lang="en-SG" dirty="0"/>
              <a:t>C&amp;K Components DPDT </a:t>
            </a:r>
            <a:r>
              <a:rPr lang="en-SG" dirty="0" err="1"/>
              <a:t>Minature</a:t>
            </a:r>
            <a:r>
              <a:rPr lang="en-SG" dirty="0"/>
              <a:t> slide switch</a:t>
            </a:r>
          </a:p>
          <a:p>
            <a:r>
              <a:rPr lang="en-SG" dirty="0"/>
              <a:t>3mm height</a:t>
            </a:r>
          </a:p>
          <a:p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11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82" y="1224304"/>
            <a:ext cx="2867931" cy="2867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80" y="1224304"/>
            <a:ext cx="3198628" cy="29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94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5" y="102389"/>
            <a:ext cx="7886700" cy="686839"/>
          </a:xfrm>
        </p:spPr>
        <p:txBody>
          <a:bodyPr>
            <a:normAutofit fontScale="90000"/>
          </a:bodyPr>
          <a:lstStyle/>
          <a:p>
            <a:r>
              <a:rPr lang="en-SG" dirty="0"/>
              <a:t>Why 2 batteries?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22" y="4085693"/>
            <a:ext cx="9839718" cy="2063756"/>
          </a:xfrm>
        </p:spPr>
        <p:txBody>
          <a:bodyPr>
            <a:normAutofit/>
          </a:bodyPr>
          <a:lstStyle/>
          <a:p>
            <a:r>
              <a:rPr lang="en-SG" dirty="0"/>
              <a:t>Coin cells connected in parallel to reduce current load</a:t>
            </a:r>
          </a:p>
          <a:p>
            <a:r>
              <a:rPr lang="en-SG" dirty="0"/>
              <a:t>High currents reduce overall battery capacity</a:t>
            </a:r>
          </a:p>
          <a:p>
            <a:r>
              <a:rPr lang="en-SG" dirty="0"/>
              <a:t>Two batteries results in &gt;2x single battery life</a:t>
            </a:r>
          </a:p>
          <a:p>
            <a:r>
              <a:rPr lang="en-SG" dirty="0"/>
              <a:t>Weight balance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44" y="726910"/>
            <a:ext cx="4399633" cy="305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0964" y="6050568"/>
            <a:ext cx="70935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Source:</a:t>
            </a:r>
          </a:p>
          <a:p>
            <a:r>
              <a:rPr lang="en-SG" sz="1400" dirty="0"/>
              <a:t>Nordic Semiconductor, Sept 2011: High pulse drain impact on CR2032 coin cell battery capacity</a:t>
            </a:r>
          </a:p>
          <a:p>
            <a:r>
              <a:rPr lang="en-SG" sz="1400" dirty="0">
                <a:hlinkClick r:id="rId3"/>
              </a:rPr>
              <a:t>http://m.eet.com/media/1121454/c0924post.pdf</a:t>
            </a:r>
            <a:r>
              <a:rPr lang="en-SG" sz="14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12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61" y="789227"/>
            <a:ext cx="4558307" cy="2990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04" y="5680560"/>
            <a:ext cx="4185486" cy="3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97" y="71006"/>
            <a:ext cx="7886700" cy="881047"/>
          </a:xfrm>
        </p:spPr>
        <p:txBody>
          <a:bodyPr/>
          <a:lstStyle/>
          <a:p>
            <a:r>
              <a:rPr lang="en-SG" dirty="0"/>
              <a:t>Quick contact adding 1: QR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91" y="952053"/>
            <a:ext cx="7048163" cy="5812171"/>
          </a:xfrm>
        </p:spPr>
        <p:txBody>
          <a:bodyPr>
            <a:normAutofit/>
          </a:bodyPr>
          <a:lstStyle/>
          <a:p>
            <a:r>
              <a:rPr lang="en-SG" sz="2000" dirty="0"/>
              <a:t>QR code contains vCard</a:t>
            </a:r>
          </a:p>
          <a:p>
            <a:pPr marL="457200" lvl="1" indent="0">
              <a:buNone/>
            </a:pPr>
            <a:r>
              <a:rPr lang="en-SG" sz="1600" dirty="0"/>
              <a:t>BEGIN:VCARD</a:t>
            </a:r>
          </a:p>
          <a:p>
            <a:pPr marL="457200" lvl="1" indent="0">
              <a:buNone/>
            </a:pPr>
            <a:r>
              <a:rPr lang="en-SG" sz="1600" dirty="0"/>
              <a:t>VERSION:3.0</a:t>
            </a:r>
          </a:p>
          <a:p>
            <a:pPr marL="457200" lvl="1" indent="0">
              <a:buNone/>
            </a:pPr>
            <a:r>
              <a:rPr lang="en-SG" sz="1600" dirty="0"/>
              <a:t>N:Yeo;Kheng Meng</a:t>
            </a:r>
          </a:p>
          <a:p>
            <a:pPr marL="457200" lvl="1" indent="0">
              <a:buNone/>
            </a:pPr>
            <a:r>
              <a:rPr lang="en-SG" sz="1600" dirty="0" err="1"/>
              <a:t>TITLE:IoT</a:t>
            </a:r>
            <a:r>
              <a:rPr lang="en-SG" sz="1600" dirty="0"/>
              <a:t> Engineer</a:t>
            </a:r>
          </a:p>
          <a:p>
            <a:pPr marL="457200" lvl="1" indent="0">
              <a:buNone/>
            </a:pPr>
            <a:r>
              <a:rPr lang="en-SG" sz="1600" dirty="0"/>
              <a:t>ORG:SP Group</a:t>
            </a:r>
          </a:p>
          <a:p>
            <a:pPr marL="457200" lvl="1" indent="0">
              <a:buNone/>
            </a:pPr>
            <a:r>
              <a:rPr lang="en-SG" sz="1600" dirty="0" err="1"/>
              <a:t>EMAIL;type</a:t>
            </a:r>
            <a:r>
              <a:rPr lang="en-SG" sz="1600" dirty="0"/>
              <a:t>=</a:t>
            </a:r>
            <a:r>
              <a:rPr lang="en-SG" sz="1600" dirty="0" err="1"/>
              <a:t>INTERNET;type</a:t>
            </a:r>
            <a:r>
              <a:rPr lang="en-SG" sz="1600" dirty="0"/>
              <a:t>=WORK;:xxx@spgroup.com.sg</a:t>
            </a:r>
          </a:p>
          <a:p>
            <a:pPr marL="457200" lvl="1" indent="0">
              <a:buNone/>
            </a:pPr>
            <a:r>
              <a:rPr lang="en-SG" sz="1600" dirty="0" err="1"/>
              <a:t>EMAIL;type</a:t>
            </a:r>
            <a:r>
              <a:rPr lang="en-SG" sz="1600" dirty="0"/>
              <a:t>=</a:t>
            </a:r>
            <a:r>
              <a:rPr lang="en-SG" sz="1600" dirty="0" err="1"/>
              <a:t>INTERNET;type</a:t>
            </a:r>
            <a:r>
              <a:rPr lang="en-SG" sz="1600" dirty="0"/>
              <a:t>=PERSONAL;:xxx@gmail.com</a:t>
            </a:r>
          </a:p>
          <a:p>
            <a:pPr marL="457200" lvl="1" indent="0">
              <a:buNone/>
            </a:pPr>
            <a:r>
              <a:rPr lang="en-SG" sz="1600" dirty="0"/>
              <a:t>TEL;TYPE=WORK,VOICE:+65 0000000</a:t>
            </a:r>
          </a:p>
          <a:p>
            <a:pPr marL="457200" lvl="1" indent="0">
              <a:buNone/>
            </a:pPr>
            <a:r>
              <a:rPr lang="en-SG" sz="1600" dirty="0"/>
              <a:t>TEL;TYPE=CELL,VOICE:+65 12345678</a:t>
            </a:r>
          </a:p>
          <a:p>
            <a:pPr marL="457200" lvl="1" indent="0">
              <a:buNone/>
            </a:pPr>
            <a:r>
              <a:rPr lang="en-SG" sz="1600" dirty="0" err="1"/>
              <a:t>URL;WORK:https</a:t>
            </a:r>
            <a:r>
              <a:rPr lang="en-SG" sz="1600" dirty="0"/>
              <a:t>://www.spgroup.com.sg</a:t>
            </a:r>
          </a:p>
          <a:p>
            <a:pPr marL="457200" lvl="1" indent="0">
              <a:buNone/>
            </a:pPr>
            <a:r>
              <a:rPr lang="en-SG" sz="1600" dirty="0"/>
              <a:t>URL:http://yeokhengmeng.com</a:t>
            </a:r>
          </a:p>
          <a:p>
            <a:pPr marL="457200" lvl="1" indent="0">
              <a:buNone/>
            </a:pPr>
            <a:r>
              <a:rPr lang="en-SG" sz="1600" dirty="0"/>
              <a:t>URL:https://www.linkedin.com/in/yeokhengmeng</a:t>
            </a:r>
          </a:p>
          <a:p>
            <a:pPr marL="457200" lvl="1" indent="0">
              <a:buNone/>
            </a:pPr>
            <a:r>
              <a:rPr lang="en-SG" sz="1600" dirty="0"/>
              <a:t>END:VCARD</a:t>
            </a:r>
          </a:p>
          <a:p>
            <a:pPr marL="457200" lvl="1" indent="0">
              <a:buNone/>
            </a:pPr>
            <a:r>
              <a:rPr lang="en-SG" sz="3200" dirty="0"/>
              <a:t>	</a:t>
            </a:r>
          </a:p>
          <a:p>
            <a:pPr marL="457200" lvl="1" indent="0">
              <a:buNone/>
            </a:pPr>
            <a:endParaRPr lang="en-SG" sz="2000" dirty="0"/>
          </a:p>
          <a:p>
            <a:r>
              <a:rPr lang="en-SG" sz="2000" dirty="0"/>
              <a:t>iOS Demo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13</a:t>
            </a:fld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490" y="952053"/>
            <a:ext cx="4248310" cy="27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644" y="62366"/>
            <a:ext cx="7886700" cy="881047"/>
          </a:xfrm>
        </p:spPr>
        <p:txBody>
          <a:bodyPr/>
          <a:lstStyle/>
          <a:p>
            <a:r>
              <a:rPr lang="en-SG" dirty="0"/>
              <a:t>Quick contact adding 2: NFC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603" y="909304"/>
            <a:ext cx="7663442" cy="5812171"/>
          </a:xfrm>
        </p:spPr>
        <p:txBody>
          <a:bodyPr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SG" sz="2800" dirty="0"/>
              <a:t>NFC chip contains vCard</a:t>
            </a:r>
          </a:p>
          <a:p>
            <a:endParaRPr lang="en-SG" dirty="0"/>
          </a:p>
          <a:p>
            <a:r>
              <a:rPr lang="en-SG" dirty="0"/>
              <a:t>Thin NFC chip on thin version</a:t>
            </a:r>
          </a:p>
          <a:p>
            <a:pPr lvl="1"/>
            <a:r>
              <a:rPr lang="en-SG" sz="2000" dirty="0"/>
              <a:t>NXP NTAG216 (NT2H1611)</a:t>
            </a:r>
          </a:p>
          <a:p>
            <a:pPr lvl="1"/>
            <a:r>
              <a:rPr lang="en-SG" sz="2000" dirty="0"/>
              <a:t>0.26mm height</a:t>
            </a:r>
          </a:p>
          <a:p>
            <a:pPr lvl="1"/>
            <a:r>
              <a:rPr lang="en-SG" sz="2000" dirty="0"/>
              <a:t>HXSON-4/SOT1312-1 package (1.5mm x 2mm)</a:t>
            </a:r>
          </a:p>
          <a:p>
            <a:pPr lvl="1"/>
            <a:r>
              <a:rPr lang="en-SG" sz="2000" dirty="0"/>
              <a:t>888 bytes</a:t>
            </a:r>
          </a:p>
          <a:p>
            <a:pPr lvl="1"/>
            <a:r>
              <a:rPr lang="en-SG" sz="2000" dirty="0"/>
              <a:t>50pf input capacitance</a:t>
            </a:r>
            <a:endParaRPr lang="en-SG" dirty="0"/>
          </a:p>
          <a:p>
            <a:r>
              <a:rPr lang="en-SG" dirty="0"/>
              <a:t>Large NFC chip on thick version</a:t>
            </a:r>
          </a:p>
          <a:p>
            <a:pPr lvl="1"/>
            <a:r>
              <a:rPr lang="en-SG" sz="2000" dirty="0"/>
              <a:t>NXP NTAG I²C (NT3H1201)</a:t>
            </a:r>
          </a:p>
          <a:p>
            <a:pPr lvl="1"/>
            <a:r>
              <a:rPr lang="en-SG" sz="2000" dirty="0"/>
              <a:t>1.1mm height</a:t>
            </a:r>
          </a:p>
          <a:p>
            <a:pPr lvl="1"/>
            <a:r>
              <a:rPr lang="en-SG" sz="2000" dirty="0"/>
              <a:t>TSSOP-8 package (5mm x 3mm)</a:t>
            </a:r>
          </a:p>
          <a:p>
            <a:pPr lvl="1"/>
            <a:r>
              <a:rPr lang="en-SG" sz="2000" dirty="0"/>
              <a:t>1904 bytes</a:t>
            </a:r>
          </a:p>
          <a:p>
            <a:pPr lvl="1"/>
            <a:r>
              <a:rPr lang="en-SG" sz="2000" dirty="0"/>
              <a:t>50pf input capacitance</a:t>
            </a:r>
          </a:p>
          <a:p>
            <a:r>
              <a:rPr lang="en-SG" sz="2400" dirty="0"/>
              <a:t>Android Demo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14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30" y="2063459"/>
            <a:ext cx="3757386" cy="1386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30" y="4536680"/>
            <a:ext cx="3757386" cy="135031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328344" y="2883308"/>
            <a:ext cx="464695" cy="40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ounded Rectangle 11"/>
          <p:cNvSpPr/>
          <p:nvPr/>
        </p:nvSpPr>
        <p:spPr>
          <a:xfrm>
            <a:off x="9046651" y="5242913"/>
            <a:ext cx="600290" cy="3598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100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643"/>
            <a:ext cx="6214675" cy="881047"/>
          </a:xfrm>
        </p:spPr>
        <p:txBody>
          <a:bodyPr>
            <a:normAutofit/>
          </a:bodyPr>
          <a:lstStyle/>
          <a:p>
            <a:r>
              <a:rPr lang="en-SG" sz="4000" dirty="0"/>
              <a:t>NFC Antenna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" y="892052"/>
                <a:ext cx="6525491" cy="5389895"/>
              </a:xfrm>
            </p:spPr>
            <p:txBody>
              <a:bodyPr>
                <a:normAutofit/>
              </a:bodyPr>
              <a:lstStyle/>
              <a:p>
                <a:r>
                  <a:rPr lang="en-SG" sz="1800" dirty="0"/>
                  <a:t>PCB antenna on TOP layer</a:t>
                </a:r>
                <a:endParaRPr lang="en-SG" sz="1800" i="1" dirty="0">
                  <a:latin typeface="Cambria Math" panose="02040503050406030204" pitchFamily="18" charset="0"/>
                </a:endParaRPr>
              </a:p>
              <a:p>
                <a:r>
                  <a:rPr lang="en-SG" sz="1800" dirty="0">
                    <a:latin typeface="Cambria Math" panose="02040503050406030204" pitchFamily="18" charset="0"/>
                  </a:rPr>
                  <a:t>Antenna calculations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G" sz="1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SG" sz="1400" i="1" baseline="-25000">
                        <a:latin typeface="Cambria Math" panose="02040503050406030204" pitchFamily="18" charset="0"/>
                      </a:rPr>
                      <m:t>𝑎𝑛𝑡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en-SG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SG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SG" sz="1400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𝑡𝑢𝑛</m:t>
                            </m:r>
                          </m:sub>
                        </m:sSub>
                      </m:den>
                    </m:f>
                  </m:oMath>
                </a14:m>
                <a:endParaRPr lang="en-SG" sz="1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SG" sz="1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SG" sz="1400" i="1" baseline="-25000">
                        <a:latin typeface="Cambria Math" panose="02040503050406030204" pitchFamily="18" charset="0"/>
                      </a:rPr>
                      <m:t>𝑎𝑛𝑡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=2.34 ∗(4</m:t>
                    </m:r>
                    <m:r>
                      <a:rPr lang="en-SG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SG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SG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SG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1400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1+2.75 ∗</m:t>
                        </m:r>
                        <m:f>
                          <m:f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den>
                    </m:f>
                  </m:oMath>
                </a14:m>
                <a:endParaRPr lang="en-SG" sz="1400" dirty="0"/>
              </a:p>
              <a:p>
                <a:pPr lvl="1"/>
                <a:r>
                  <a:rPr lang="en-SG" sz="1400" dirty="0"/>
                  <a:t>F</a:t>
                </a:r>
                <a:r>
                  <a:rPr lang="en-SG" sz="1400" baseline="-25000" dirty="0"/>
                  <a:t>0</a:t>
                </a:r>
                <a:r>
                  <a:rPr lang="en-SG" sz="1400" dirty="0"/>
                  <a:t>: 13.56Mhz</a:t>
                </a:r>
              </a:p>
              <a:p>
                <a:pPr lvl="1"/>
                <a:r>
                  <a:rPr lang="en-SG" sz="1400" dirty="0" err="1"/>
                  <a:t>C</a:t>
                </a:r>
                <a:r>
                  <a:rPr lang="en-SG" sz="1400" baseline="-25000" dirty="0" err="1"/>
                  <a:t>tun</a:t>
                </a:r>
                <a:r>
                  <a:rPr lang="en-SG" sz="1400" dirty="0"/>
                  <a:t> = Tuning capacitance </a:t>
                </a:r>
              </a:p>
              <a:p>
                <a:pPr lvl="1"/>
                <a:r>
                  <a:rPr lang="en-SG" sz="1400" dirty="0"/>
                  <a:t>N: Number of turns</a:t>
                </a:r>
              </a:p>
              <a:p>
                <a:pPr lvl="1"/>
                <a:r>
                  <a:rPr lang="en-SG" sz="1400" dirty="0" err="1"/>
                  <a:t>D</a:t>
                </a:r>
                <a:r>
                  <a:rPr lang="en-SG" sz="1400" baseline="-25000" dirty="0" err="1"/>
                  <a:t>out</a:t>
                </a:r>
                <a:r>
                  <a:rPr lang="en-SG" sz="1400" dirty="0"/>
                  <a:t>: Outer diameter</a:t>
                </a:r>
              </a:p>
              <a:p>
                <a:pPr lvl="1"/>
                <a:r>
                  <a:rPr lang="en-SG" sz="1400" dirty="0"/>
                  <a:t>D</a:t>
                </a:r>
                <a:r>
                  <a:rPr lang="en-SG" sz="1400" baseline="-25000" dirty="0"/>
                  <a:t>in</a:t>
                </a:r>
                <a:r>
                  <a:rPr lang="en-SG" sz="1400" dirty="0"/>
                  <a:t>: Inner diameter</a:t>
                </a:r>
              </a:p>
              <a:p>
                <a:r>
                  <a:rPr lang="en-SG" sz="1800" dirty="0"/>
                  <a:t>Antenna fixed values</a:t>
                </a:r>
              </a:p>
              <a:p>
                <a:pPr lvl="1"/>
                <a:r>
                  <a:rPr lang="en-SG" sz="1400" dirty="0"/>
                  <a:t>35um layer thickness as set by PCB manufacturer</a:t>
                </a:r>
              </a:p>
              <a:p>
                <a:pPr lvl="1"/>
                <a:r>
                  <a:rPr lang="en-SG" sz="1400" dirty="0"/>
                  <a:t>0.5mm width and gap to ease drawing of traces</a:t>
                </a:r>
              </a:p>
              <a:p>
                <a:pPr lvl="1"/>
                <a:r>
                  <a:rPr lang="en-SG" sz="1400" dirty="0"/>
                  <a:t>Aim for antenna resonance of 50pF to match NFC chip</a:t>
                </a:r>
              </a:p>
              <a:p>
                <a:pPr marL="457200" lvl="1" indent="0">
                  <a:buNone/>
                </a:pPr>
                <a:r>
                  <a:rPr lang="en-SG" sz="1200" dirty="0"/>
                  <a:t>	-&gt; Reduce BOM of another tuning capacitor</a:t>
                </a:r>
                <a:endParaRPr lang="en-SG" sz="1800" dirty="0"/>
              </a:p>
              <a:p>
                <a:r>
                  <a:rPr lang="en-SG" sz="1800" dirty="0"/>
                  <a:t>I dislike calculations so… I used Panasonic NFC Design Navigator</a:t>
                </a:r>
              </a:p>
              <a:p>
                <a:pPr lvl="1"/>
                <a:r>
                  <a:rPr lang="en-SG" sz="1600" dirty="0">
                    <a:hlinkClick r:id="rId2"/>
                  </a:rPr>
                  <a:t>http://www.semicon.panasonic.co.jp/en/tool/nfcdesignnavigator/</a:t>
                </a:r>
                <a:endParaRPr lang="en-SG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892052"/>
                <a:ext cx="6525491" cy="5389895"/>
              </a:xfrm>
              <a:blipFill>
                <a:blip r:embed="rId3"/>
                <a:stretch>
                  <a:fillRect l="-561" t="-10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08" y="24643"/>
            <a:ext cx="4156499" cy="6331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15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258696" y="6382319"/>
            <a:ext cx="6038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/>
              <a:t>Antenna calculations source: </a:t>
            </a:r>
          </a:p>
          <a:p>
            <a:r>
              <a:rPr lang="en-SG" sz="1000" dirty="0">
                <a:hlinkClick r:id="rId5"/>
              </a:rPr>
              <a:t>http://www.st.com/st-web-ui/static/active/jp/resource/technical/document/application_note/CD00221490.pdf</a:t>
            </a:r>
            <a:endParaRPr lang="en-SG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47" y="71194"/>
            <a:ext cx="2899527" cy="18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131933"/>
            <a:ext cx="7886700" cy="534760"/>
          </a:xfrm>
        </p:spPr>
        <p:txBody>
          <a:bodyPr>
            <a:normAutofit fontScale="90000"/>
          </a:bodyPr>
          <a:lstStyle/>
          <a:p>
            <a:r>
              <a:rPr lang="en-SG" dirty="0"/>
              <a:t>Assembly Process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13" y="1105694"/>
            <a:ext cx="7886700" cy="4351338"/>
          </a:xfrm>
        </p:spPr>
        <p:txBody>
          <a:bodyPr/>
          <a:lstStyle/>
          <a:p>
            <a:r>
              <a:rPr lang="en-SG" dirty="0"/>
              <a:t>Stencil and solder paste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16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73" y="2651372"/>
            <a:ext cx="2976123" cy="2936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47" y="320560"/>
            <a:ext cx="4020457" cy="3015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45" y="3418771"/>
            <a:ext cx="4585855" cy="33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31" y="52829"/>
            <a:ext cx="7886700" cy="1325563"/>
          </a:xfrm>
        </p:spPr>
        <p:txBody>
          <a:bodyPr/>
          <a:lstStyle/>
          <a:p>
            <a:r>
              <a:rPr lang="en-SG" dirty="0"/>
              <a:t>Assembly Process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019" y="1383564"/>
            <a:ext cx="7886700" cy="4351338"/>
          </a:xfrm>
        </p:spPr>
        <p:txBody>
          <a:bodyPr/>
          <a:lstStyle/>
          <a:p>
            <a:r>
              <a:rPr lang="en-SG" dirty="0"/>
              <a:t>Hot plate reflow soldering</a:t>
            </a:r>
          </a:p>
          <a:p>
            <a:r>
              <a:rPr lang="en-SG" dirty="0"/>
              <a:t>Hand soldering for battery 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17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70" y="858963"/>
            <a:ext cx="3843330" cy="25012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38" y="3559233"/>
            <a:ext cx="3342729" cy="2797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33" y="3559231"/>
            <a:ext cx="4153617" cy="279711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886345" y="4725561"/>
            <a:ext cx="812800" cy="464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515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479" y="240847"/>
            <a:ext cx="2738664" cy="1325563"/>
          </a:xfrm>
        </p:spPr>
        <p:txBody>
          <a:bodyPr/>
          <a:lstStyle/>
          <a:p>
            <a:r>
              <a:rPr lang="en-SG" dirty="0"/>
              <a:t>Cost (SGD)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18</a:t>
            </a:fld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58615"/>
              </p:ext>
            </p:extLst>
          </p:nvPr>
        </p:nvGraphicFramePr>
        <p:xfrm>
          <a:off x="2403021" y="2056291"/>
          <a:ext cx="7165521" cy="2671651"/>
        </p:xfrm>
        <a:graphic>
          <a:graphicData uri="http://schemas.openxmlformats.org/drawingml/2006/table">
            <a:tbl>
              <a:tblPr/>
              <a:tblGrid>
                <a:gridCol w="2388507">
                  <a:extLst>
                    <a:ext uri="{9D8B030D-6E8A-4147-A177-3AD203B41FA5}">
                      <a16:colId xmlns:a16="http://schemas.microsoft.com/office/drawing/2014/main" val="4281845041"/>
                    </a:ext>
                  </a:extLst>
                </a:gridCol>
                <a:gridCol w="2388507">
                  <a:extLst>
                    <a:ext uri="{9D8B030D-6E8A-4147-A177-3AD203B41FA5}">
                      <a16:colId xmlns:a16="http://schemas.microsoft.com/office/drawing/2014/main" val="999898605"/>
                    </a:ext>
                  </a:extLst>
                </a:gridCol>
                <a:gridCol w="2388507">
                  <a:extLst>
                    <a:ext uri="{9D8B030D-6E8A-4147-A177-3AD203B41FA5}">
                      <a16:colId xmlns:a16="http://schemas.microsoft.com/office/drawing/2014/main" val="2605304661"/>
                    </a:ext>
                  </a:extLst>
                </a:gridCol>
              </a:tblGrid>
              <a:tr h="1133223"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tx1"/>
                          </a:solidFill>
                          <a:effectLst/>
                        </a:rPr>
                        <a:t>Pieces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>
                          <a:solidFill>
                            <a:schemeClr val="tx1"/>
                          </a:solidFill>
                          <a:effectLst/>
                        </a:rPr>
                        <a:t>Thin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>
                          <a:solidFill>
                            <a:schemeClr val="tx1"/>
                          </a:solidFill>
                          <a:effectLst/>
                        </a:rPr>
                        <a:t>Thick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329855"/>
                  </a:ext>
                </a:extLst>
              </a:tr>
              <a:tr h="769214"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chemeClr val="tx1"/>
                          </a:solidFill>
                          <a:effectLst/>
                        </a:rPr>
                        <a:t>$7.73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chemeClr val="tx1"/>
                          </a:solidFill>
                          <a:effectLst/>
                        </a:rPr>
                        <a:t>$15.53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66517"/>
                  </a:ext>
                </a:extLst>
              </a:tr>
              <a:tr h="769214"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chemeClr val="tx1"/>
                          </a:solidFill>
                          <a:effectLst/>
                        </a:rPr>
                        <a:t>$3.74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chemeClr val="tx1"/>
                          </a:solidFill>
                          <a:effectLst/>
                        </a:rPr>
                        <a:t>$10.53</a:t>
                      </a:r>
                    </a:p>
                  </a:txBody>
                  <a:tcPr marL="61913" marR="61913" marT="28575" marB="28575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10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56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91" y="0"/>
            <a:ext cx="7886700" cy="1325563"/>
          </a:xfrm>
        </p:spPr>
        <p:txBody>
          <a:bodyPr/>
          <a:lstStyle/>
          <a:p>
            <a:r>
              <a:rPr lang="en-SG" dirty="0"/>
              <a:t>Future work (Concept card)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616" y="1523037"/>
            <a:ext cx="8402334" cy="4635839"/>
          </a:xfrm>
        </p:spPr>
        <p:txBody>
          <a:bodyPr>
            <a:normAutofit/>
          </a:bodyPr>
          <a:lstStyle/>
          <a:p>
            <a:r>
              <a:rPr lang="en-SG" dirty="0"/>
              <a:t>Sensor suite</a:t>
            </a:r>
          </a:p>
          <a:p>
            <a:pPr lvl="1"/>
            <a:r>
              <a:rPr lang="en-SG" dirty="0"/>
              <a:t>Bosch BME280: temperature/humidity/pressure sensor</a:t>
            </a:r>
          </a:p>
          <a:p>
            <a:pPr lvl="1"/>
            <a:r>
              <a:rPr lang="en-SG" dirty="0"/>
              <a:t>Maxim MAX30100: Pulse Oximeter and Heart-Rate Sensor</a:t>
            </a:r>
          </a:p>
          <a:p>
            <a:pPr lvl="1"/>
            <a:r>
              <a:rPr lang="en-SG" dirty="0"/>
              <a:t>Silicon Labs SI1145: UV Sensor</a:t>
            </a:r>
          </a:p>
          <a:p>
            <a:pPr lvl="1"/>
            <a:r>
              <a:rPr lang="en-SG" dirty="0"/>
              <a:t>Texas Instruments TMP007: IR thermometer</a:t>
            </a:r>
          </a:p>
          <a:p>
            <a:r>
              <a:rPr lang="en-SG" dirty="0"/>
              <a:t>OLED screen</a:t>
            </a:r>
          </a:p>
          <a:p>
            <a:r>
              <a:rPr lang="en-SG" dirty="0"/>
              <a:t>Bluetooth Low Energy</a:t>
            </a:r>
          </a:p>
          <a:p>
            <a:pPr lvl="1"/>
            <a:r>
              <a:rPr lang="en-SG" dirty="0" err="1"/>
              <a:t>Rigado</a:t>
            </a:r>
            <a:r>
              <a:rPr lang="en-SG" dirty="0"/>
              <a:t> BMD-300 or </a:t>
            </a:r>
            <a:r>
              <a:rPr lang="en-SG" dirty="0" err="1"/>
              <a:t>Raytac</a:t>
            </a:r>
            <a:r>
              <a:rPr lang="en-SG" dirty="0"/>
              <a:t> MDBT42 nRF52 module</a:t>
            </a:r>
          </a:p>
          <a:p>
            <a:r>
              <a:rPr lang="en-SG" dirty="0"/>
              <a:t>LIR2450 3.6V rechargeable coin-cell</a:t>
            </a:r>
          </a:p>
          <a:p>
            <a:r>
              <a:rPr lang="en-SG" dirty="0"/>
              <a:t>Microchip MCP73831 battery charging 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88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60" y="678083"/>
            <a:ext cx="9050655" cy="5576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036" y="37551"/>
            <a:ext cx="7886700" cy="567940"/>
          </a:xfrm>
        </p:spPr>
        <p:txBody>
          <a:bodyPr>
            <a:normAutofit fontScale="90000"/>
          </a:bodyPr>
          <a:lstStyle/>
          <a:p>
            <a:r>
              <a:rPr lang="en-SG" dirty="0"/>
              <a:t>Backstory June 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1871607" y="4367162"/>
            <a:ext cx="646235" cy="179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52650" y="4456800"/>
            <a:ext cx="84150" cy="16890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443421" y="6326776"/>
            <a:ext cx="2227007" cy="42427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The spelling mistake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25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29" y="47997"/>
            <a:ext cx="10515600" cy="1325563"/>
          </a:xfrm>
        </p:spPr>
        <p:txBody>
          <a:bodyPr/>
          <a:lstStyle/>
          <a:p>
            <a:r>
              <a:rPr lang="en-SG" dirty="0"/>
              <a:t>Sensor breakouts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26" y="1283831"/>
            <a:ext cx="2451139" cy="36867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24" y="1403660"/>
            <a:ext cx="1892813" cy="194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15" y="3058798"/>
            <a:ext cx="1935470" cy="14057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81326" y="5063690"/>
            <a:ext cx="2449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Maxim MAX30100 breakout</a:t>
            </a:r>
          </a:p>
          <a:p>
            <a:r>
              <a:rPr lang="en-SG" sz="1200" dirty="0"/>
              <a:t>Pulse Oximeter &amp; Heart-Rate Sensor</a:t>
            </a:r>
          </a:p>
          <a:p>
            <a:r>
              <a:rPr lang="en-SG" sz="1200" dirty="0"/>
              <a:t>By </a:t>
            </a:r>
            <a:r>
              <a:rPr lang="en-SG" sz="1200" dirty="0" err="1"/>
              <a:t>MicroElektronika</a:t>
            </a:r>
            <a:endParaRPr lang="en-SG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493822" y="4547041"/>
            <a:ext cx="3381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Bosch BME280 breakout</a:t>
            </a:r>
          </a:p>
          <a:p>
            <a:r>
              <a:rPr lang="en-SG" sz="1200" dirty="0"/>
              <a:t>Temperature &amp; humidity</a:t>
            </a:r>
          </a:p>
          <a:p>
            <a:r>
              <a:rPr lang="en-SG" sz="1200" dirty="0">
                <a:hlinkClick r:id="rId5"/>
              </a:rPr>
              <a:t>https://github.com/yeokm1/pcb-bme280-breakout</a:t>
            </a:r>
            <a:endParaRPr lang="en-SG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554329" y="3202192"/>
            <a:ext cx="1302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TMP007 breakout</a:t>
            </a:r>
          </a:p>
          <a:p>
            <a:r>
              <a:rPr lang="en-SG" sz="1200" dirty="0"/>
              <a:t>IR Thermometer</a:t>
            </a:r>
          </a:p>
          <a:p>
            <a:r>
              <a:rPr lang="en-SG" sz="1200" dirty="0"/>
              <a:t>By </a:t>
            </a:r>
            <a:r>
              <a:rPr lang="en-SG" sz="1200" dirty="0" err="1"/>
              <a:t>Adafruit</a:t>
            </a:r>
            <a:endParaRPr lang="en-SG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06" y="1557721"/>
            <a:ext cx="1428750" cy="1095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24" y="3979705"/>
            <a:ext cx="1854501" cy="1624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54329" y="5710021"/>
            <a:ext cx="120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SI1145 breakout</a:t>
            </a:r>
          </a:p>
          <a:p>
            <a:r>
              <a:rPr lang="en-SG" sz="1200" dirty="0"/>
              <a:t>UV Sensor</a:t>
            </a:r>
          </a:p>
          <a:p>
            <a:r>
              <a:rPr lang="en-SG" sz="1200" dirty="0"/>
              <a:t>By </a:t>
            </a:r>
            <a:r>
              <a:rPr lang="en-SG" sz="1200" dirty="0" err="1"/>
              <a:t>Adafruit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156377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36"/>
            <a:ext cx="7886700" cy="841986"/>
          </a:xfrm>
        </p:spPr>
        <p:txBody>
          <a:bodyPr/>
          <a:lstStyle/>
          <a:p>
            <a:r>
              <a:rPr lang="en-SG" dirty="0"/>
              <a:t>OLED screen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21" y="1274109"/>
            <a:ext cx="2883537" cy="34321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21</a:t>
            </a:fld>
            <a:endParaRPr lang="en-SG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4303" y="5376252"/>
            <a:ext cx="8402334" cy="1345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3cm x 1.5cm</a:t>
            </a:r>
          </a:p>
          <a:p>
            <a:r>
              <a:rPr lang="en-SG" dirty="0"/>
              <a:t>128 x 64 pixels. 0.96” diagonal</a:t>
            </a:r>
          </a:p>
          <a:p>
            <a:r>
              <a:rPr lang="en-SG" dirty="0"/>
              <a:t>Univision Technology UG-2864HSWEG01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6" y="1274109"/>
            <a:ext cx="4576234" cy="34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9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72" y="177626"/>
            <a:ext cx="7886700" cy="742705"/>
          </a:xfrm>
        </p:spPr>
        <p:txBody>
          <a:bodyPr/>
          <a:lstStyle/>
          <a:p>
            <a:r>
              <a:rPr lang="en-SG" dirty="0"/>
              <a:t>Power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22</a:t>
            </a:fld>
            <a:endParaRPr lang="en-SG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3"/>
          <a:stretch/>
        </p:blipFill>
        <p:spPr>
          <a:xfrm>
            <a:off x="7441952" y="1180728"/>
            <a:ext cx="2540249" cy="3064766"/>
          </a:xfrm>
        </p:spPr>
      </p:pic>
      <p:sp>
        <p:nvSpPr>
          <p:cNvPr id="9" name="TextBox 8"/>
          <p:cNvSpPr txBox="1"/>
          <p:nvPr/>
        </p:nvSpPr>
        <p:spPr>
          <a:xfrm>
            <a:off x="1824054" y="4573711"/>
            <a:ext cx="2581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LIR2450 rechargeable cell</a:t>
            </a:r>
          </a:p>
          <a:p>
            <a:r>
              <a:rPr lang="en-SG" dirty="0"/>
              <a:t>3.6V 120mAh</a:t>
            </a:r>
          </a:p>
          <a:p>
            <a:r>
              <a:rPr lang="en-SG" dirty="0"/>
              <a:t>24.5mm x 5mm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69989" y="4573711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LIR2450 charger </a:t>
            </a:r>
          </a:p>
          <a:p>
            <a:r>
              <a:rPr lang="en-SG" dirty="0"/>
              <a:t>By: </a:t>
            </a:r>
            <a:r>
              <a:rPr lang="en-SG" dirty="0" err="1"/>
              <a:t>theledart</a:t>
            </a:r>
            <a:endParaRPr lang="en-SG" dirty="0"/>
          </a:p>
          <a:p>
            <a:r>
              <a:rPr lang="en-SG" dirty="0"/>
              <a:t>Based on MCP73831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39" y="1903998"/>
            <a:ext cx="3904647" cy="20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98" y="1949838"/>
            <a:ext cx="11844337" cy="1947679"/>
          </a:xfrm>
        </p:spPr>
        <p:txBody>
          <a:bodyPr>
            <a:normAutofit/>
          </a:bodyPr>
          <a:lstStyle/>
          <a:p>
            <a:r>
              <a:rPr lang="en-SG" sz="4000" dirty="0"/>
              <a:t>It's easier to ask forgiveness than it is to get permission. </a:t>
            </a:r>
            <a:br>
              <a:rPr lang="en-SG" sz="4000" dirty="0"/>
            </a:br>
            <a:r>
              <a:rPr lang="en-SG" sz="4000" dirty="0"/>
              <a:t>(Grace Hopper, 1986)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23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7597054" y="5804881"/>
            <a:ext cx="45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</a:t>
            </a:r>
            <a:r>
              <a:rPr lang="en-SG" dirty="0"/>
              <a:t>)</a:t>
            </a:r>
          </a:p>
          <a:p>
            <a:pPr algn="r"/>
            <a:r>
              <a:rPr lang="en-SG" dirty="0">
                <a:hlinkClick r:id="rId3"/>
              </a:rPr>
              <a:t>https://github.com/yeokm1/pcb-name-card-sp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0056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5503" y="148282"/>
            <a:ext cx="4742421" cy="708454"/>
          </a:xfrm>
        </p:spPr>
        <p:txBody>
          <a:bodyPr>
            <a:normAutofit fontScale="90000"/>
          </a:bodyPr>
          <a:lstStyle/>
          <a:p>
            <a:r>
              <a:rPr lang="en-SG" dirty="0"/>
              <a:t>Typical business cards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42" y="856736"/>
            <a:ext cx="5801796" cy="58017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930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040" y="2325"/>
            <a:ext cx="7886700" cy="663574"/>
          </a:xfrm>
        </p:spPr>
        <p:txBody>
          <a:bodyPr>
            <a:normAutofit fontScale="90000"/>
          </a:bodyPr>
          <a:lstStyle/>
          <a:p>
            <a:r>
              <a:rPr lang="en-SG" dirty="0"/>
              <a:t>Existing PCB business cards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2" y="3685951"/>
            <a:ext cx="4375236" cy="2317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102" y="6094740"/>
            <a:ext cx="3723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Logic gates: </a:t>
            </a:r>
            <a:r>
              <a:rPr lang="en-SG" sz="1400" dirty="0">
                <a:hlinkClick r:id="rId3"/>
              </a:rPr>
              <a:t>http://willfj.com/pcb-business-card/</a:t>
            </a:r>
            <a:endParaRPr lang="en-SG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18" y="670303"/>
            <a:ext cx="3251363" cy="24385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8255" y="3187784"/>
            <a:ext cx="4942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USB keyboard entry: </a:t>
            </a:r>
            <a:r>
              <a:rPr lang="en-SG" sz="1400" dirty="0">
                <a:hlinkClick r:id="rId5"/>
              </a:rPr>
              <a:t>http://eleccelerator.com/usb-business-card/</a:t>
            </a:r>
            <a:endParaRPr lang="en-SG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92" y="3685951"/>
            <a:ext cx="4160969" cy="23398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6762" y="6094740"/>
            <a:ext cx="6278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Light ring: </a:t>
            </a:r>
            <a:r>
              <a:rPr lang="en-SG" sz="1400" dirty="0">
                <a:hlinkClick r:id="rId7"/>
              </a:rPr>
              <a:t>http://www.limpkin.fr/index.php?post/2014/06/16/My-business-card-v2</a:t>
            </a:r>
            <a:endParaRPr lang="en-SG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2" y="665899"/>
            <a:ext cx="3260870" cy="24429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5301" y="3180765"/>
            <a:ext cx="5933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Flash Drive emulation: </a:t>
            </a:r>
            <a:r>
              <a:rPr lang="en-SG" sz="1400" dirty="0">
                <a:hlinkClick r:id="rId9"/>
              </a:rPr>
              <a:t>http://makezine.com/2012/08/22/pcb-business-card-2/</a:t>
            </a:r>
            <a:endParaRPr lang="en-SG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663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491" y="336550"/>
            <a:ext cx="10515600" cy="1325563"/>
          </a:xfrm>
        </p:spPr>
        <p:txBody>
          <a:bodyPr/>
          <a:lstStyle/>
          <a:p>
            <a:r>
              <a:rPr lang="en-SG" dirty="0"/>
              <a:t>Goals of my business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491" y="2149474"/>
            <a:ext cx="820158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Be different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Be useful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Appear classy but not too expensive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022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My previous name cards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33589"/>
            <a:ext cx="5607357" cy="34514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C627-92ED-4797-BC05-7A4F006D1DB2}" type="slidenum">
              <a:rPr lang="en-SG" smtClean="0"/>
              <a:t>6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2639379"/>
            <a:ext cx="6168390" cy="201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9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27" y="206792"/>
            <a:ext cx="10515600" cy="1325563"/>
          </a:xfrm>
        </p:spPr>
        <p:txBody>
          <a:bodyPr/>
          <a:lstStyle/>
          <a:p>
            <a:r>
              <a:rPr lang="en-SG" dirty="0"/>
              <a:t>Feature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027" y="1755504"/>
            <a:ext cx="10515600" cy="4759595"/>
          </a:xfrm>
        </p:spPr>
        <p:txBody>
          <a:bodyPr>
            <a:normAutofit/>
          </a:bodyPr>
          <a:lstStyle/>
          <a:p>
            <a:r>
              <a:rPr lang="en-SG" dirty="0"/>
              <a:t>2 versions</a:t>
            </a:r>
          </a:p>
          <a:p>
            <a:pPr lvl="1"/>
            <a:r>
              <a:rPr lang="en-SG" dirty="0"/>
              <a:t>Thin low cost</a:t>
            </a:r>
          </a:p>
          <a:p>
            <a:pPr lvl="1"/>
            <a:r>
              <a:rPr lang="en-SG" dirty="0"/>
              <a:t>Thick high cost</a:t>
            </a:r>
          </a:p>
          <a:p>
            <a:r>
              <a:rPr lang="en-SG" dirty="0"/>
              <a:t>Surface-mounted components</a:t>
            </a:r>
          </a:p>
          <a:p>
            <a:pPr lvl="1"/>
            <a:r>
              <a:rPr lang="en-SG" dirty="0"/>
              <a:t>White LED</a:t>
            </a:r>
          </a:p>
          <a:p>
            <a:pPr lvl="1"/>
            <a:r>
              <a:rPr lang="en-SG" dirty="0"/>
              <a:t>Ultraviolet LED</a:t>
            </a:r>
          </a:p>
          <a:p>
            <a:pPr lvl="1"/>
            <a:r>
              <a:rPr lang="en-SG" dirty="0"/>
              <a:t>Slide Switches</a:t>
            </a:r>
          </a:p>
          <a:p>
            <a:r>
              <a:rPr lang="en-SG" dirty="0"/>
              <a:t>Quick adding of my contact</a:t>
            </a:r>
          </a:p>
          <a:p>
            <a:pPr lvl="1"/>
            <a:r>
              <a:rPr lang="en-SG" dirty="0"/>
              <a:t>QR code</a:t>
            </a:r>
          </a:p>
          <a:p>
            <a:pPr lvl="1"/>
            <a:r>
              <a:rPr lang="en-SG" dirty="0"/>
              <a:t>Near Field Communication (NFC)</a:t>
            </a:r>
          </a:p>
          <a:p>
            <a:r>
              <a:rPr lang="en-SG" dirty="0"/>
              <a:t>Ruler</a:t>
            </a:r>
          </a:p>
          <a:p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7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61" y="1178142"/>
            <a:ext cx="6930886" cy="46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White LED (torch)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3900" y="1899283"/>
            <a:ext cx="7886700" cy="4351338"/>
          </a:xfrm>
        </p:spPr>
        <p:txBody>
          <a:bodyPr/>
          <a:lstStyle/>
          <a:p>
            <a:r>
              <a:rPr lang="en-SG" dirty="0"/>
              <a:t>Avago Neutral White</a:t>
            </a:r>
          </a:p>
          <a:p>
            <a:r>
              <a:rPr lang="en-SG" dirty="0"/>
              <a:t>PLCC-2 package (3.2 x 2.8 x 1.9mm)</a:t>
            </a:r>
          </a:p>
          <a:p>
            <a:r>
              <a:rPr lang="en-SG" dirty="0"/>
              <a:t>Add 330 ohm resistor to ↓ current</a:t>
            </a:r>
          </a:p>
          <a:p>
            <a:pPr lvl="1"/>
            <a:r>
              <a:rPr lang="en-SG" dirty="0"/>
              <a:t>1mA current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578" y="406769"/>
            <a:ext cx="2469662" cy="230759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8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52" y="2695282"/>
            <a:ext cx="2148657" cy="36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3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22" y="286990"/>
            <a:ext cx="7886700" cy="1325563"/>
          </a:xfrm>
        </p:spPr>
        <p:txBody>
          <a:bodyPr/>
          <a:lstStyle/>
          <a:p>
            <a:r>
              <a:rPr lang="en-SG" dirty="0"/>
              <a:t>Ultraviolet LED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94089" y="1841256"/>
            <a:ext cx="7886700" cy="4351338"/>
          </a:xfrm>
        </p:spPr>
        <p:txBody>
          <a:bodyPr/>
          <a:lstStyle/>
          <a:p>
            <a:r>
              <a:rPr lang="en-SG" dirty="0"/>
              <a:t>Vishay</a:t>
            </a:r>
          </a:p>
          <a:p>
            <a:r>
              <a:rPr lang="en-SG" dirty="0"/>
              <a:t>PLCC-2 package (3.2 x 2.8 x 1.9mm)</a:t>
            </a:r>
          </a:p>
          <a:p>
            <a:r>
              <a:rPr lang="en-SG" dirty="0"/>
              <a:t>405nm (near-UV)</a:t>
            </a:r>
          </a:p>
          <a:p>
            <a:endParaRPr lang="en-SG" dirty="0"/>
          </a:p>
          <a:p>
            <a:r>
              <a:rPr lang="en-SG" dirty="0"/>
              <a:t>Current usage ~3mA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03" y="286990"/>
            <a:ext cx="1852499" cy="169812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5F6A-5EEF-46D8-ADC3-E281ABD2E7A5}" type="slidenum">
              <a:rPr lang="en-SG" smtClean="0"/>
              <a:t>9</a:t>
            </a:fld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00" y="2830324"/>
            <a:ext cx="1892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7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805</Words>
  <Application>Microsoft Office PowerPoint</Application>
  <PresentationFormat>Widescreen</PresentationFormat>
  <Paragraphs>182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PCB Business Card (SP) </vt:lpstr>
      <vt:lpstr>Backstory June 2015</vt:lpstr>
      <vt:lpstr>Typical business cards</vt:lpstr>
      <vt:lpstr>Existing PCB business cards</vt:lpstr>
      <vt:lpstr>Goals of my business card</vt:lpstr>
      <vt:lpstr>My previous name cards</vt:lpstr>
      <vt:lpstr>Feature goals</vt:lpstr>
      <vt:lpstr>White LED (torch)</vt:lpstr>
      <vt:lpstr>Ultraviolet LED</vt:lpstr>
      <vt:lpstr>UV LED in action</vt:lpstr>
      <vt:lpstr>Switches</vt:lpstr>
      <vt:lpstr>Why 2 batteries?</vt:lpstr>
      <vt:lpstr>Quick contact adding 1: QR Code</vt:lpstr>
      <vt:lpstr>Quick contact adding 2: NFC</vt:lpstr>
      <vt:lpstr>NFC Antenna Design</vt:lpstr>
      <vt:lpstr>Assembly Process 1</vt:lpstr>
      <vt:lpstr>Assembly Process 2</vt:lpstr>
      <vt:lpstr>Cost (SGD)</vt:lpstr>
      <vt:lpstr>Future work (Concept card)</vt:lpstr>
      <vt:lpstr>Sensor breakouts</vt:lpstr>
      <vt:lpstr>OLED screen</vt:lpstr>
      <vt:lpstr>Power source</vt:lpstr>
      <vt:lpstr>It's easier to ask forgiveness than it is to get permission.  (Grace Hopper, 1986)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Door Unlocker</dc:title>
  <dc:creator>Yeo Kheng Meng</dc:creator>
  <cp:lastModifiedBy>Yeo Kheng Meng</cp:lastModifiedBy>
  <cp:revision>150</cp:revision>
  <dcterms:created xsi:type="dcterms:W3CDTF">2016-12-26T07:04:06Z</dcterms:created>
  <dcterms:modified xsi:type="dcterms:W3CDTF">2017-05-17T14:20:25Z</dcterms:modified>
</cp:coreProperties>
</file>